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75" r:id="rId14"/>
    <p:sldId id="268" r:id="rId15"/>
    <p:sldId id="270" r:id="rId16"/>
    <p:sldId id="271" r:id="rId17"/>
    <p:sldId id="272" r:id="rId18"/>
    <p:sldId id="273" r:id="rId19"/>
    <p:sldId id="266" r:id="rId20"/>
    <p:sldId id="277" r:id="rId21"/>
    <p:sldId id="276" r:id="rId22"/>
    <p:sldId id="274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2E9CC-9B8F-4A9E-B508-1C6C7FD0B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7F5061-406D-4A6E-A544-EB714464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8533EC-1A9B-4B8F-A068-D695AE4C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09B580-0B70-4CF9-9223-48DC8453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15AB6-430D-4826-AC70-D487A31B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9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65C00-8FF3-4B9A-ACB6-28EF8F5F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BC069F-F1CF-41A6-A8C9-FD4C346E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FB303D-80CD-4669-A266-589A652E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966DF2-3D25-42D3-AB82-9B2EA10B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659CC5-0027-4B1C-9C6E-DCC3ACD6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5FF114-7DFA-471E-B935-B141C1D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2412D0-C046-469C-A443-6DFD97F21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05ECEB-522D-4946-BE56-CC7B4079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DBD07-C43D-4A73-B528-14F7ECEF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E7D62A-D120-4124-9724-D3CBB5D1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3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DFE5A-BB02-4C9F-9E38-A0563BCE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726369-BE40-4AC8-9A3D-9F1BC107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0DE93E-3E54-4A29-A466-797C21CA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CBAD22-EF52-4CD6-A685-19235F4E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8099A0-DBA9-4083-A62C-5D1D1EAE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5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1A459-17A4-4C08-8DB9-77C880FF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0969AC-43BE-48E9-80F2-74D7F6206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2064F9-6705-4229-813C-5520888B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A2953D-EE25-4036-8139-9BB8670E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D17D95-77D5-49CA-997F-84FE63D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67517-680B-4DC3-8DDF-DC401652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C4D721-054A-405D-B18C-A8B9C1DCE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209EF7-22C3-4D19-AA49-9D3B6879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B2D0DF-601F-491B-821A-A6A3C910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E4D3AA-0429-478C-959A-10DFF8E3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21629F-8FC6-4F00-84CB-8DCE833B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FA57A-B3C7-4B34-80E9-73133A05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0F671C-9108-4697-AFEF-AD0FEA29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1586DA-EF90-4B36-B240-4E7AB8FBE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03EBFD-1367-41AB-B8E7-8C96E53FC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357316-08A2-40F0-9B77-302F33447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6F2A4A-9798-4500-ABB6-989567D1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DA3B99-572E-45D5-A1FF-CB128142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9095BCF-3825-41FC-B051-9C66DA29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1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AACC3-24BC-45F7-882B-F2D9495D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0816D7-FEF1-4304-8DD5-5BB279EB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1B3F0-DAB1-424E-B37E-026FA37B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E06FA6-238E-4247-9C78-66E06411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4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2DEC4D-642C-4804-88F7-FFDC4CDE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A76212-712B-4043-A1D0-4F231132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4A51B3-12DF-4E61-9F90-B356094D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D7B6A-2373-40C6-B8B5-9C49639D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514F7A-23B1-49F7-AE17-C379B4C0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4191A0-A797-4EB2-A068-9AF3E0282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67CC7E-38DE-4C7F-B601-429C0CBF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A08129-7D7B-4965-B9D1-9397FE4D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0555AE-0D60-4E58-9506-8D20DEC5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2F1E0-3B33-4146-BA0B-42689C74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9870F3-372E-4810-BA1A-43F82C0B7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A9E2F8-ABCE-431C-A9AA-C0EC25C43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7D0F8-F206-4080-A447-D4B5BF54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1C59A8-0018-44C8-A44C-91D6C7BB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26B81F-8E15-4542-A77E-F63AA0C5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9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A989C8-1920-4AA4-9A1D-9428CE45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6B3F28-4310-46F7-9600-EF0F9015C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AB8FA-F157-4A96-A958-BD159B5D2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6602-8FE3-4A6C-9D8C-23710DE99FF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E90DCE-EDF7-442C-8A5F-5169FB6C2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C85C8A-2BC0-4217-A8C5-60CA000F1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0AFD-4ACB-4C6F-9635-0D59AEE5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49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F26E3D-312E-4B3E-A282-2E6F71A8A7CA}"/>
              </a:ext>
            </a:extLst>
          </p:cNvPr>
          <p:cNvSpPr/>
          <p:nvPr/>
        </p:nvSpPr>
        <p:spPr>
          <a:xfrm>
            <a:off x="6200775" y="0"/>
            <a:ext cx="385762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18ED62-EE38-453F-AC43-96B444E3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129" y="3842006"/>
            <a:ext cx="6296025" cy="2892340"/>
          </a:xfrm>
        </p:spPr>
        <p:txBody>
          <a:bodyPr>
            <a:normAutofit fontScale="85000" lnSpcReduction="20000"/>
          </a:bodyPr>
          <a:lstStyle/>
          <a:p>
            <a:r>
              <a:rPr lang="en-GB" sz="4500" b="1" dirty="0">
                <a:solidFill>
                  <a:schemeClr val="bg1"/>
                </a:solidFill>
              </a:rPr>
              <a:t>Interprofessional Working</a:t>
            </a:r>
          </a:p>
          <a:p>
            <a:r>
              <a:rPr lang="en-GB" sz="4500" b="1" dirty="0">
                <a:solidFill>
                  <a:schemeClr val="bg1"/>
                </a:solidFill>
              </a:rPr>
              <a:t>A Practical Perspective</a:t>
            </a:r>
          </a:p>
          <a:p>
            <a:endParaRPr lang="en-GB" dirty="0"/>
          </a:p>
          <a:p>
            <a:r>
              <a:rPr lang="en-GB" sz="3800" b="1" dirty="0"/>
              <a:t>Peter Bodkin</a:t>
            </a:r>
          </a:p>
          <a:p>
            <a:r>
              <a:rPr lang="en-GB" sz="3800" b="1" dirty="0"/>
              <a:t>Consultant Neurosurgeon</a:t>
            </a:r>
          </a:p>
          <a:p>
            <a:r>
              <a:rPr lang="en-GB" sz="3800" b="1" dirty="0"/>
              <a:t>Aberdeen Royal Infirmary</a:t>
            </a:r>
          </a:p>
        </p:txBody>
      </p:sp>
      <p:pic>
        <p:nvPicPr>
          <p:cNvPr id="2050" name="Picture 2" descr="http://www.fostergraphics.co.uk/images/NHSGrampian.jpg">
            <a:extLst>
              <a:ext uri="{FF2B5EF4-FFF2-40B4-BE49-F238E27FC236}">
                <a16:creationId xmlns:a16="http://schemas.microsoft.com/office/drawing/2014/main" xmlns="" id="{DCF1515A-C6DC-4756-A02B-BA41562B2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82" y="250934"/>
            <a:ext cx="2311291" cy="23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966E6C-06C7-4C0C-BE18-08B74DE88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77" t="30278" r="34453" b="16667"/>
          <a:stretch/>
        </p:blipFill>
        <p:spPr>
          <a:xfrm>
            <a:off x="9415059" y="-4490"/>
            <a:ext cx="2776941" cy="3016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3939AD-3744-4A9A-B26F-98B2EFAF4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" y="0"/>
            <a:ext cx="7105650" cy="3552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E98B8D-8B24-4E28-A860-8CA0E1CE6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82" y="3012418"/>
            <a:ext cx="5076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82461-AADF-4228-AC5E-05F54610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Neuro-oncology MDT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868E5-6661-4E66-85CA-EE2FFC37D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Weekly meeting every Thursday</a:t>
            </a:r>
          </a:p>
          <a:p>
            <a:r>
              <a:rPr lang="en-GB" dirty="0"/>
              <a:t>Led by neuroradiologist</a:t>
            </a:r>
          </a:p>
          <a:p>
            <a:r>
              <a:rPr lang="en-GB" dirty="0" err="1"/>
              <a:t>Telelink</a:t>
            </a:r>
            <a:r>
              <a:rPr lang="en-GB" dirty="0"/>
              <a:t> with neuropathologist in Edinburgh</a:t>
            </a:r>
          </a:p>
          <a:p>
            <a:r>
              <a:rPr lang="en-GB" dirty="0"/>
              <a:t>Also attended by neurosurgeons, trainees, neuro-oncology nurse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Interprofessional team intervention: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Communication intervention, crew resource management, case management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Interprofessional learning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Outcome for Mr S: offer awake craniotomy with motor and speech monitoring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0B5FD0-9A95-4800-B3A3-1ED8C7818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5" b="15537"/>
          <a:stretch/>
        </p:blipFill>
        <p:spPr>
          <a:xfrm>
            <a:off x="9083901" y="19050"/>
            <a:ext cx="3108099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50FAB-C390-4546-8FE0-6F577F2C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C49BF6-193D-4493-85BC-E5EA5805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May not have time to wait for MDT depending on day referred</a:t>
            </a:r>
          </a:p>
          <a:p>
            <a:r>
              <a:rPr lang="en-GB" dirty="0"/>
              <a:t>Scan focussed not patient focussed</a:t>
            </a:r>
          </a:p>
          <a:p>
            <a:r>
              <a:rPr lang="en-GB" dirty="0"/>
              <a:t>Clinical information sometimes lacking</a:t>
            </a:r>
          </a:p>
          <a:p>
            <a:r>
              <a:rPr lang="en-GB" dirty="0"/>
              <a:t>Doctor led</a:t>
            </a:r>
          </a:p>
          <a:p>
            <a:r>
              <a:rPr lang="en-GB" dirty="0"/>
              <a:t>Side tracking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B5FAA5-A83D-45F3-9CF6-88032337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67" y="3429000"/>
            <a:ext cx="6753225" cy="31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13B1F-BB54-4CD9-A98E-09E49A6F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9B4ED-DBF1-45BD-8165-19D56A84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82608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2006 National Institute for Health and Clinical Excellence (NICE) guidelines advise referral of any suspected brain tumour to a dedicated neuro-oncology MDT</a:t>
            </a:r>
          </a:p>
          <a:p>
            <a:r>
              <a:rPr lang="en-GB" dirty="0"/>
              <a:t>Scottish Adult Neuro-oncology Network (SANON) – Quality Performance Indicators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Interprofessional team intervention: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Integrated care pathways, quality improvement, accreditation, reorganising care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3B709D-528B-468D-B171-566D2E62E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8" t="13889" r="36485" b="12916"/>
          <a:stretch/>
        </p:blipFill>
        <p:spPr>
          <a:xfrm>
            <a:off x="8788267" y="620224"/>
            <a:ext cx="2565533" cy="3714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3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F87EC-0B85-4C86-BB85-29FA56FF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3A98B-4CA1-4153-B304-431A1FB1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FC4269-3C39-4CB7-A910-372BC74D4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6" t="9931" r="34922" b="9931"/>
          <a:stretch/>
        </p:blipFill>
        <p:spPr>
          <a:xfrm>
            <a:off x="3686174" y="204904"/>
            <a:ext cx="4581525" cy="65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9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EDD9B-24C6-4580-B150-D3AD2DE6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Awake Craniotomy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F76D6B-8D32-4C16-9C35-02C2652E5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Started in 2010 in Aberdeen</a:t>
            </a:r>
          </a:p>
          <a:p>
            <a:r>
              <a:rPr lang="en-GB" dirty="0"/>
              <a:t>Preceded by team visit to course in Dusseldorf – neurosurgeons, anaesthetists, speech and language therapists, scrub nurses, neurophysiologist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Interprofessional team intervention: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Interprofessional 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18627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794D8-D959-403E-94B3-A0B4A443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7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WHO Surgical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23569-6F21-4754-AD0F-366614C9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38" y="5678189"/>
            <a:ext cx="10213273" cy="212058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Interprofessional team intervention: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Communication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8B067C-8DE8-4B40-8DF0-C4AB24F02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5" t="8610" r="16016" b="6528"/>
          <a:stretch/>
        </p:blipFill>
        <p:spPr>
          <a:xfrm>
            <a:off x="2960625" y="1299172"/>
            <a:ext cx="6135018" cy="42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733C6-3F46-48F7-801E-1B41AB55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0AB8E-E5AE-466A-975C-5F2C86F5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8507" cy="4351338"/>
          </a:xfrm>
        </p:spPr>
        <p:txBody>
          <a:bodyPr>
            <a:normAutofit/>
          </a:bodyPr>
          <a:lstStyle/>
          <a:p>
            <a:r>
              <a:rPr lang="en-GB" dirty="0"/>
              <a:t>Haynes et al NEJM 2009 360:491-9</a:t>
            </a:r>
          </a:p>
          <a:p>
            <a:r>
              <a:rPr lang="en-GB" dirty="0"/>
              <a:t>19 item surgical check list</a:t>
            </a:r>
          </a:p>
          <a:p>
            <a:r>
              <a:rPr lang="en-GB" dirty="0"/>
              <a:t>Eight hospitals in eight cities – Toronto, New </a:t>
            </a:r>
            <a:r>
              <a:rPr lang="en-GB" dirty="0" err="1"/>
              <a:t>Dehli</a:t>
            </a:r>
            <a:r>
              <a:rPr lang="en-GB" dirty="0"/>
              <a:t>, Amman, Auckland, Manila, </a:t>
            </a:r>
            <a:r>
              <a:rPr lang="en-GB" dirty="0" err="1"/>
              <a:t>Ifakara</a:t>
            </a:r>
            <a:r>
              <a:rPr lang="en-GB" dirty="0"/>
              <a:t>, London, Seattle</a:t>
            </a:r>
          </a:p>
          <a:p>
            <a:r>
              <a:rPr lang="en-GB" dirty="0"/>
              <a:t>Death rate dropped from 1.5% to 0.8%</a:t>
            </a:r>
          </a:p>
          <a:p>
            <a:r>
              <a:rPr lang="en-GB" dirty="0"/>
              <a:t>Inpatient complications dropped from 11% to 7%</a:t>
            </a:r>
          </a:p>
          <a:p>
            <a:endParaRPr lang="en-GB" dirty="0"/>
          </a:p>
          <a:p>
            <a:r>
              <a:rPr lang="en-GB" dirty="0"/>
              <a:t>National Patient Safety Agency in UK stated that 26 point checklist to be instituted in all NHS hospitals by 2010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5DEF91-B57A-4410-9428-03C58B19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140" y="0"/>
            <a:ext cx="2258860" cy="33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186A7-D2E3-4A98-AEB1-A2F92363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866776"/>
            <a:ext cx="7734300" cy="5543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Before attending medical school, I was a fighter pilot flying F-86 </a:t>
            </a:r>
            <a:r>
              <a:rPr lang="en-GB" i="1" dirty="0" err="1">
                <a:solidFill>
                  <a:schemeClr val="bg1"/>
                </a:solidFill>
              </a:rPr>
              <a:t>Sabrejets</a:t>
            </a:r>
            <a:r>
              <a:rPr lang="en-GB" i="1" dirty="0">
                <a:solidFill>
                  <a:schemeClr val="bg1"/>
                </a:solidFill>
              </a:rPr>
              <a:t> in the Air Force.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I and most of my flying colleagues always used checklists that were strapped to our thighs while we were sitting in the cockpit.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Every one of the myriad switches, gauges, dials, handles, and circuit breakers had to be properly set or checked.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Procedures had to be followed assiduously, especially during an emergency. Checklists helped us do that.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Each of us knew that a careless mistake could lead to our death.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By contrast, if physicians or nurses make a careless mistake, someone else suffers or dies….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					David C Levin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196360-23C3-4FAA-B5F6-B4348DC3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1" y="1949360"/>
            <a:ext cx="3933824" cy="24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8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85C56-3F0D-494B-B3BB-116C6929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25092-EE60-49F8-B804-4556E1F13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Hawthorne effect – teams improved because of their awareness of being studied</a:t>
            </a:r>
          </a:p>
          <a:p>
            <a:r>
              <a:rPr lang="en-GB" dirty="0"/>
              <a:t>Time out after induction of anaesthesia extends anaesthetic time and may lead to hyperthermia, etc.</a:t>
            </a:r>
          </a:p>
          <a:p>
            <a:r>
              <a:rPr lang="en-GB" dirty="0"/>
              <a:t>Preintervention rate of death exceeded the published normal range of 0.4 to 0.8%</a:t>
            </a:r>
          </a:p>
        </p:txBody>
      </p:sp>
    </p:spTree>
    <p:extLst>
      <p:ext uri="{BB962C8B-B14F-4D97-AF65-F5344CB8AC3E}">
        <p14:creationId xmlns:p14="http://schemas.microsoft.com/office/powerpoint/2010/main" val="402489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2CAD81-65F6-4CF1-B5A6-442A3E48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534194"/>
            <a:ext cx="6162675" cy="346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476CD-042E-4D9D-9CDF-21D50CE9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AA79083-A545-49E1-8D74-6B3609C44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2" y="2267744"/>
            <a:ext cx="6522246" cy="4351338"/>
          </a:xfrm>
        </p:spPr>
      </p:pic>
    </p:spTree>
    <p:extLst>
      <p:ext uri="{BB962C8B-B14F-4D97-AF65-F5344CB8AC3E}">
        <p14:creationId xmlns:p14="http://schemas.microsoft.com/office/powerpoint/2010/main" val="327343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870B6-B454-4583-AADB-05960791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9DF901-82BE-4979-BDFB-83FB7445D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0FEFD-3E6F-42BA-BD4A-02D0571E3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45" y="365125"/>
            <a:ext cx="834590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A8F30-F8D1-4E52-8E33-A5EC0B5B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DF1EB3-69CC-43DE-B351-A62E1930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Anaesthetist – asleep/awake/asleep, scalp block</a:t>
            </a:r>
          </a:p>
          <a:p>
            <a:r>
              <a:rPr lang="en-GB" dirty="0"/>
              <a:t>Nursing – positioning, instruments</a:t>
            </a:r>
          </a:p>
          <a:p>
            <a:r>
              <a:rPr lang="en-GB" dirty="0"/>
              <a:t>Neurosurgery– image guidance, surgical planning</a:t>
            </a:r>
          </a:p>
          <a:p>
            <a:r>
              <a:rPr lang="en-GB" dirty="0"/>
              <a:t>Neurophysiology – cortical mapping</a:t>
            </a:r>
          </a:p>
          <a:p>
            <a:r>
              <a:rPr lang="en-GB" dirty="0"/>
              <a:t>Speech and language – appropriate batteries of tests</a:t>
            </a:r>
          </a:p>
        </p:txBody>
      </p:sp>
    </p:spTree>
    <p:extLst>
      <p:ext uri="{BB962C8B-B14F-4D97-AF65-F5344CB8AC3E}">
        <p14:creationId xmlns:p14="http://schemas.microsoft.com/office/powerpoint/2010/main" val="2309213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5B6C7-EC9E-4B61-BF50-AB7DCF66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Post-op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45B05-9DFC-428A-ADAD-B052BB674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 discussed at daily ‘board round’</a:t>
            </a:r>
          </a:p>
          <a:p>
            <a:r>
              <a:rPr lang="en-GB" dirty="0"/>
              <a:t>Daily ward round</a:t>
            </a:r>
          </a:p>
          <a:p>
            <a:r>
              <a:rPr lang="en-GB" dirty="0"/>
              <a:t>Input from speech and language therapy/physio – rehab goals</a:t>
            </a:r>
          </a:p>
          <a:p>
            <a:r>
              <a:rPr lang="en-GB" dirty="0"/>
              <a:t>Flow coordinator organised transfer back to Orkney for recuperation</a:t>
            </a:r>
          </a:p>
          <a:p>
            <a:r>
              <a:rPr lang="en-GB" dirty="0"/>
              <a:t>Discharge letter </a:t>
            </a:r>
          </a:p>
          <a:p>
            <a:r>
              <a:rPr lang="en-GB" dirty="0"/>
              <a:t>Discussed again in Neuro-oncology MDT – pathology, post-op imaging</a:t>
            </a:r>
          </a:p>
          <a:p>
            <a:r>
              <a:rPr lang="en-GB" dirty="0"/>
              <a:t>Arrangements made for chemotherapy and radiotherapy under neuro-oncology</a:t>
            </a:r>
          </a:p>
        </p:txBody>
      </p:sp>
    </p:spTree>
    <p:extLst>
      <p:ext uri="{BB962C8B-B14F-4D97-AF65-F5344CB8AC3E}">
        <p14:creationId xmlns:p14="http://schemas.microsoft.com/office/powerpoint/2010/main" val="2959875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9877F3-7372-4738-8AB6-D4DCB1AD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DBC2C2-6769-40CC-91BA-A82A48E11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Intervention design often intuitive rather than evidence based</a:t>
            </a:r>
          </a:p>
          <a:p>
            <a:r>
              <a:rPr lang="en-GB" dirty="0"/>
              <a:t>Lack of measurement of impact of intervention</a:t>
            </a:r>
          </a:p>
          <a:p>
            <a:r>
              <a:rPr lang="en-GB" dirty="0"/>
              <a:t>Opinion of patients/relatives rarely taken into account</a:t>
            </a:r>
          </a:p>
          <a:p>
            <a:r>
              <a:rPr lang="en-GB" dirty="0"/>
              <a:t>Interventions rarely tackle ‘higher order’ (structural) problems such as imbalances in interprofessional relations and inequalities in power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‘By directing attention towards the need for an educational solution to greater service co-ordination, it also diverts discussion from the appropriateness or not of existing professional [……] boundaries.’</a:t>
            </a:r>
          </a:p>
          <a:p>
            <a:pPr marL="0" indent="0">
              <a:buNone/>
            </a:pPr>
            <a:r>
              <a:rPr lang="en-GB" i="1" dirty="0"/>
              <a:t>									</a:t>
            </a:r>
            <a:r>
              <a:rPr lang="en-GB" dirty="0"/>
              <a:t>Funnel 1995</a:t>
            </a:r>
          </a:p>
        </p:txBody>
      </p:sp>
    </p:spTree>
    <p:extLst>
      <p:ext uri="{BB962C8B-B14F-4D97-AF65-F5344CB8AC3E}">
        <p14:creationId xmlns:p14="http://schemas.microsoft.com/office/powerpoint/2010/main" val="303511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54980-4E7F-4870-8D6B-E829B02E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D67E9AD-9687-405B-8F0E-8174920D5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5592863" cy="418929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420BD1-A1AB-4193-BCF4-E76CA711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42" y="2656532"/>
            <a:ext cx="4972050" cy="37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9D0AA-2DC1-4C5E-BDAE-13E555DF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47DA34D-F7F1-4C9A-B63D-136EB59A2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870537"/>
              </p:ext>
            </p:extLst>
          </p:nvPr>
        </p:nvGraphicFramePr>
        <p:xfrm>
          <a:off x="576197" y="1189973"/>
          <a:ext cx="11298476" cy="459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68">
                  <a:extLst>
                    <a:ext uri="{9D8B030D-6E8A-4147-A177-3AD203B41FA5}">
                      <a16:colId xmlns:a16="http://schemas.microsoft.com/office/drawing/2014/main" xmlns="" val="2960221262"/>
                    </a:ext>
                  </a:extLst>
                </a:gridCol>
                <a:gridCol w="1614068">
                  <a:extLst>
                    <a:ext uri="{9D8B030D-6E8A-4147-A177-3AD203B41FA5}">
                      <a16:colId xmlns:a16="http://schemas.microsoft.com/office/drawing/2014/main" xmlns="" val="3539988783"/>
                    </a:ext>
                  </a:extLst>
                </a:gridCol>
                <a:gridCol w="1614068">
                  <a:extLst>
                    <a:ext uri="{9D8B030D-6E8A-4147-A177-3AD203B41FA5}">
                      <a16:colId xmlns:a16="http://schemas.microsoft.com/office/drawing/2014/main" xmlns="" val="1584038751"/>
                    </a:ext>
                  </a:extLst>
                </a:gridCol>
                <a:gridCol w="1614068">
                  <a:extLst>
                    <a:ext uri="{9D8B030D-6E8A-4147-A177-3AD203B41FA5}">
                      <a16:colId xmlns:a16="http://schemas.microsoft.com/office/drawing/2014/main" xmlns="" val="672726893"/>
                    </a:ext>
                  </a:extLst>
                </a:gridCol>
                <a:gridCol w="1614068">
                  <a:extLst>
                    <a:ext uri="{9D8B030D-6E8A-4147-A177-3AD203B41FA5}">
                      <a16:colId xmlns:a16="http://schemas.microsoft.com/office/drawing/2014/main" xmlns="" val="1877162915"/>
                    </a:ext>
                  </a:extLst>
                </a:gridCol>
                <a:gridCol w="1614068">
                  <a:extLst>
                    <a:ext uri="{9D8B030D-6E8A-4147-A177-3AD203B41FA5}">
                      <a16:colId xmlns:a16="http://schemas.microsoft.com/office/drawing/2014/main" xmlns="" val="178809729"/>
                    </a:ext>
                  </a:extLst>
                </a:gridCol>
                <a:gridCol w="1614068">
                  <a:extLst>
                    <a:ext uri="{9D8B030D-6E8A-4147-A177-3AD203B41FA5}">
                      <a16:colId xmlns:a16="http://schemas.microsoft.com/office/drawing/2014/main" xmlns="" val="2368500170"/>
                    </a:ext>
                  </a:extLst>
                </a:gridCol>
              </a:tblGrid>
              <a:tr h="4760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8843422"/>
                  </a:ext>
                </a:extLst>
              </a:tr>
              <a:tr h="1173716">
                <a:tc>
                  <a:txBody>
                    <a:bodyPr/>
                    <a:lstStyle/>
                    <a:p>
                      <a:r>
                        <a:rPr lang="en-GB" dirty="0"/>
                        <a:t>8.00-9.00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Handover/</a:t>
                      </a:r>
                    </a:p>
                    <a:p>
                      <a:r>
                        <a:rPr lang="en-GB" dirty="0"/>
                        <a:t>Board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Handover/</a:t>
                      </a:r>
                    </a:p>
                    <a:p>
                      <a:r>
                        <a:rPr lang="en-GB" dirty="0"/>
                        <a:t>Board round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Handover/</a:t>
                      </a:r>
                    </a:p>
                    <a:p>
                      <a:r>
                        <a:rPr lang="en-GB" dirty="0"/>
                        <a:t>Board round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Spine MDT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Handover/</a:t>
                      </a:r>
                    </a:p>
                    <a:p>
                      <a:r>
                        <a:rPr lang="en-GB" dirty="0"/>
                        <a:t>Board round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0222040"/>
                  </a:ext>
                </a:extLst>
              </a:tr>
              <a:tr h="1173716">
                <a:tc>
                  <a:txBody>
                    <a:bodyPr/>
                    <a:lstStyle/>
                    <a:p>
                      <a:r>
                        <a:rPr lang="en-GB" dirty="0"/>
                        <a:t>9.00-13.00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Theatre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Neuro-oncology MDT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Management meeting or Inverness 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5101351"/>
                  </a:ext>
                </a:extLst>
              </a:tr>
              <a:tr h="476007">
                <a:tc>
                  <a:txBody>
                    <a:bodyPr/>
                    <a:lstStyle/>
                    <a:p>
                      <a:r>
                        <a:rPr lang="en-GB" dirty="0"/>
                        <a:t>13.00-14.00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5449796"/>
                  </a:ext>
                </a:extLst>
              </a:tr>
              <a:tr h="821601">
                <a:tc>
                  <a:txBody>
                    <a:bodyPr/>
                    <a:lstStyle/>
                    <a:p>
                      <a:r>
                        <a:rPr lang="en-GB" dirty="0"/>
                        <a:t>14.00-18.00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Theatre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Theatre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Inverness 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5465832"/>
                  </a:ext>
                </a:extLst>
              </a:tr>
              <a:tr h="4760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584765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A50575-8848-48BE-9DBE-13C4E23DDB75}"/>
              </a:ext>
            </a:extLst>
          </p:cNvPr>
          <p:cNvSpPr/>
          <p:nvPr/>
        </p:nvSpPr>
        <p:spPr>
          <a:xfrm>
            <a:off x="7052153" y="1690688"/>
            <a:ext cx="1565754" cy="2317641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CD65AC-E770-4EB8-86D2-23AAD79EFEE0}"/>
              </a:ext>
            </a:extLst>
          </p:cNvPr>
          <p:cNvSpPr/>
          <p:nvPr/>
        </p:nvSpPr>
        <p:spPr>
          <a:xfrm>
            <a:off x="2200275" y="1690688"/>
            <a:ext cx="4851878" cy="1138237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E5551D-96D6-45E9-8BD8-34A941E785E6}"/>
              </a:ext>
            </a:extLst>
          </p:cNvPr>
          <p:cNvSpPr/>
          <p:nvPr/>
        </p:nvSpPr>
        <p:spPr>
          <a:xfrm>
            <a:off x="8617907" y="1690688"/>
            <a:ext cx="1640518" cy="1138237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E5AD98-F6BC-48EF-82A7-B71FBCEF87B3}"/>
              </a:ext>
            </a:extLst>
          </p:cNvPr>
          <p:cNvSpPr/>
          <p:nvPr/>
        </p:nvSpPr>
        <p:spPr>
          <a:xfrm>
            <a:off x="3790950" y="2828925"/>
            <a:ext cx="1620685" cy="246697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5FF88E-1042-4690-949A-B58CEACD8605}"/>
              </a:ext>
            </a:extLst>
          </p:cNvPr>
          <p:cNvSpPr/>
          <p:nvPr/>
        </p:nvSpPr>
        <p:spPr>
          <a:xfrm>
            <a:off x="7052153" y="4029076"/>
            <a:ext cx="1574235" cy="126682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ED2700-6126-4916-8385-90E12AA9E3CD}"/>
              </a:ext>
            </a:extLst>
          </p:cNvPr>
          <p:cNvSpPr/>
          <p:nvPr/>
        </p:nvSpPr>
        <p:spPr>
          <a:xfrm>
            <a:off x="2200275" y="2828925"/>
            <a:ext cx="1590675" cy="1200151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165BF4-446F-41EF-8D43-6B3A962FB96A}"/>
              </a:ext>
            </a:extLst>
          </p:cNvPr>
          <p:cNvSpPr/>
          <p:nvPr/>
        </p:nvSpPr>
        <p:spPr>
          <a:xfrm>
            <a:off x="5411635" y="2828925"/>
            <a:ext cx="1640518" cy="1200151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CB8609-7ABA-4FA2-A130-07BF272ED51B}"/>
              </a:ext>
            </a:extLst>
          </p:cNvPr>
          <p:cNvSpPr/>
          <p:nvPr/>
        </p:nvSpPr>
        <p:spPr>
          <a:xfrm>
            <a:off x="8626388" y="2828924"/>
            <a:ext cx="1640518" cy="246697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1A4F1A-88DF-42B8-80E9-FC5C5DDD6ABE}"/>
              </a:ext>
            </a:extLst>
          </p:cNvPr>
          <p:cNvSpPr/>
          <p:nvPr/>
        </p:nvSpPr>
        <p:spPr>
          <a:xfrm>
            <a:off x="2200275" y="4029076"/>
            <a:ext cx="1603593" cy="1266823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7AD0E0-FD8C-4559-B5A6-583B057E9657}"/>
              </a:ext>
            </a:extLst>
          </p:cNvPr>
          <p:cNvSpPr/>
          <p:nvPr/>
        </p:nvSpPr>
        <p:spPr>
          <a:xfrm>
            <a:off x="5411635" y="4029076"/>
            <a:ext cx="1640518" cy="1266823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211E9-B7F8-410E-A4C7-419F03B4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6096E2-1A74-434C-9E72-B669ABC0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706236-2A99-4DA9-B17E-7CA405183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8" t="24653" r="51554" b="18198"/>
          <a:stretch/>
        </p:blipFill>
        <p:spPr>
          <a:xfrm>
            <a:off x="3990509" y="365125"/>
            <a:ext cx="3987538" cy="59378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346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20BB6-8DEA-4F3D-A842-854677E3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7ED74-56ED-4C8F-93B0-C77E911A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0282" cy="4351338"/>
          </a:xfrm>
        </p:spPr>
        <p:txBody>
          <a:bodyPr/>
          <a:lstStyle/>
          <a:p>
            <a:r>
              <a:rPr lang="en-GB" dirty="0"/>
              <a:t>Educational/ practice/organisational interventions </a:t>
            </a:r>
          </a:p>
          <a:p>
            <a:r>
              <a:rPr lang="en-GB" dirty="0"/>
              <a:t>Relational/ processual/ organisational/ contextual</a:t>
            </a:r>
          </a:p>
          <a:p>
            <a:r>
              <a:rPr lang="en-GB" dirty="0"/>
              <a:t>Direct/ indirect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65E214-2E01-467E-B517-A35F7942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80" y="137409"/>
            <a:ext cx="4609578" cy="65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9391C-0016-4646-90B4-A2AA05B1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Patient journey – Mr 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5658D5-946D-4A61-B560-1A5CD5A7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B651CA-068E-4ACD-8BA5-E509F9917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86" y="1962411"/>
            <a:ext cx="771525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42A7DA-9BBC-469E-A4D8-D0FADCD35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83" t="19361" r="4144" b="38995"/>
          <a:stretch/>
        </p:blipFill>
        <p:spPr>
          <a:xfrm>
            <a:off x="9432098" y="681037"/>
            <a:ext cx="2167003" cy="28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0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9ED77-7E0E-4E0C-B473-84D15410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8F05BF-1BB9-4F71-865D-516E8AEE3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7DBAB4-9A44-40CF-A56A-FB5436D4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8" t="39005" r="70315" b="16527"/>
          <a:stretch/>
        </p:blipFill>
        <p:spPr>
          <a:xfrm flipH="1">
            <a:off x="3269291" y="327562"/>
            <a:ext cx="5085568" cy="623953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0025B3DF-FB90-4234-8C72-7B949939C5FF}"/>
              </a:ext>
            </a:extLst>
          </p:cNvPr>
          <p:cNvSpPr/>
          <p:nvPr/>
        </p:nvSpPr>
        <p:spPr>
          <a:xfrm>
            <a:off x="5781335" y="3448050"/>
            <a:ext cx="1955593" cy="1181100"/>
          </a:xfrm>
          <a:custGeom>
            <a:avLst/>
            <a:gdLst>
              <a:gd name="connsiteX0" fmla="*/ 933790 w 1955593"/>
              <a:gd name="connsiteY0" fmla="*/ 371475 h 1181100"/>
              <a:gd name="connsiteX1" fmla="*/ 981415 w 1955593"/>
              <a:gd name="connsiteY1" fmla="*/ 342900 h 1181100"/>
              <a:gd name="connsiteX2" fmla="*/ 1086190 w 1955593"/>
              <a:gd name="connsiteY2" fmla="*/ 323850 h 1181100"/>
              <a:gd name="connsiteX3" fmla="*/ 1162390 w 1955593"/>
              <a:gd name="connsiteY3" fmla="*/ 304800 h 1181100"/>
              <a:gd name="connsiteX4" fmla="*/ 1219540 w 1955593"/>
              <a:gd name="connsiteY4" fmla="*/ 285750 h 1181100"/>
              <a:gd name="connsiteX5" fmla="*/ 1286215 w 1955593"/>
              <a:gd name="connsiteY5" fmla="*/ 266700 h 1181100"/>
              <a:gd name="connsiteX6" fmla="*/ 1381465 w 1955593"/>
              <a:gd name="connsiteY6" fmla="*/ 238125 h 1181100"/>
              <a:gd name="connsiteX7" fmla="*/ 1410040 w 1955593"/>
              <a:gd name="connsiteY7" fmla="*/ 219075 h 1181100"/>
              <a:gd name="connsiteX8" fmla="*/ 1448140 w 1955593"/>
              <a:gd name="connsiteY8" fmla="*/ 180975 h 1181100"/>
              <a:gd name="connsiteX9" fmla="*/ 1505290 w 1955593"/>
              <a:gd name="connsiteY9" fmla="*/ 142875 h 1181100"/>
              <a:gd name="connsiteX10" fmla="*/ 1581490 w 1955593"/>
              <a:gd name="connsiteY10" fmla="*/ 57150 h 1181100"/>
              <a:gd name="connsiteX11" fmla="*/ 1610065 w 1955593"/>
              <a:gd name="connsiteY11" fmla="*/ 47625 h 1181100"/>
              <a:gd name="connsiteX12" fmla="*/ 1705315 w 1955593"/>
              <a:gd name="connsiteY12" fmla="*/ 0 h 1181100"/>
              <a:gd name="connsiteX13" fmla="*/ 1829140 w 1955593"/>
              <a:gd name="connsiteY13" fmla="*/ 9525 h 1181100"/>
              <a:gd name="connsiteX14" fmla="*/ 1886290 w 1955593"/>
              <a:gd name="connsiteY14" fmla="*/ 28575 h 1181100"/>
              <a:gd name="connsiteX15" fmla="*/ 1914865 w 1955593"/>
              <a:gd name="connsiteY15" fmla="*/ 38100 h 1181100"/>
              <a:gd name="connsiteX16" fmla="*/ 1924390 w 1955593"/>
              <a:gd name="connsiteY16" fmla="*/ 66675 h 1181100"/>
              <a:gd name="connsiteX17" fmla="*/ 1952965 w 1955593"/>
              <a:gd name="connsiteY17" fmla="*/ 85725 h 1181100"/>
              <a:gd name="connsiteX18" fmla="*/ 1943440 w 1955593"/>
              <a:gd name="connsiteY18" fmla="*/ 161925 h 1181100"/>
              <a:gd name="connsiteX19" fmla="*/ 1857715 w 1955593"/>
              <a:gd name="connsiteY19" fmla="*/ 209550 h 1181100"/>
              <a:gd name="connsiteX20" fmla="*/ 1829140 w 1955593"/>
              <a:gd name="connsiteY20" fmla="*/ 228600 h 1181100"/>
              <a:gd name="connsiteX21" fmla="*/ 1781515 w 1955593"/>
              <a:gd name="connsiteY21" fmla="*/ 238125 h 1181100"/>
              <a:gd name="connsiteX22" fmla="*/ 1695790 w 1955593"/>
              <a:gd name="connsiteY22" fmla="*/ 276225 h 1181100"/>
              <a:gd name="connsiteX23" fmla="*/ 1676740 w 1955593"/>
              <a:gd name="connsiteY23" fmla="*/ 304800 h 1181100"/>
              <a:gd name="connsiteX24" fmla="*/ 1591015 w 1955593"/>
              <a:gd name="connsiteY24" fmla="*/ 352425 h 1181100"/>
              <a:gd name="connsiteX25" fmla="*/ 1571965 w 1955593"/>
              <a:gd name="connsiteY25" fmla="*/ 409575 h 1181100"/>
              <a:gd name="connsiteX26" fmla="*/ 1562440 w 1955593"/>
              <a:gd name="connsiteY26" fmla="*/ 438150 h 1181100"/>
              <a:gd name="connsiteX27" fmla="*/ 1552915 w 1955593"/>
              <a:gd name="connsiteY27" fmla="*/ 533400 h 1181100"/>
              <a:gd name="connsiteX28" fmla="*/ 1533865 w 1955593"/>
              <a:gd name="connsiteY28" fmla="*/ 590550 h 1181100"/>
              <a:gd name="connsiteX29" fmla="*/ 1505290 w 1955593"/>
              <a:gd name="connsiteY29" fmla="*/ 609600 h 1181100"/>
              <a:gd name="connsiteX30" fmla="*/ 1486240 w 1955593"/>
              <a:gd name="connsiteY30" fmla="*/ 638175 h 1181100"/>
              <a:gd name="connsiteX31" fmla="*/ 1448140 w 1955593"/>
              <a:gd name="connsiteY31" fmla="*/ 723900 h 1181100"/>
              <a:gd name="connsiteX32" fmla="*/ 1390990 w 1955593"/>
              <a:gd name="connsiteY32" fmla="*/ 742950 h 1181100"/>
              <a:gd name="connsiteX33" fmla="*/ 1267165 w 1955593"/>
              <a:gd name="connsiteY33" fmla="*/ 771525 h 1181100"/>
              <a:gd name="connsiteX34" fmla="*/ 1200490 w 1955593"/>
              <a:gd name="connsiteY34" fmla="*/ 762000 h 1181100"/>
              <a:gd name="connsiteX35" fmla="*/ 1114765 w 1955593"/>
              <a:gd name="connsiteY35" fmla="*/ 742950 h 1181100"/>
              <a:gd name="connsiteX36" fmla="*/ 1086190 w 1955593"/>
              <a:gd name="connsiteY36" fmla="*/ 733425 h 1181100"/>
              <a:gd name="connsiteX37" fmla="*/ 1076665 w 1955593"/>
              <a:gd name="connsiteY37" fmla="*/ 704850 h 1181100"/>
              <a:gd name="connsiteX38" fmla="*/ 1105240 w 1955593"/>
              <a:gd name="connsiteY38" fmla="*/ 819150 h 1181100"/>
              <a:gd name="connsiteX39" fmla="*/ 1114765 w 1955593"/>
              <a:gd name="connsiteY39" fmla="*/ 847725 h 1181100"/>
              <a:gd name="connsiteX40" fmla="*/ 1105240 w 1955593"/>
              <a:gd name="connsiteY40" fmla="*/ 895350 h 1181100"/>
              <a:gd name="connsiteX41" fmla="*/ 1095715 w 1955593"/>
              <a:gd name="connsiteY41" fmla="*/ 923925 h 1181100"/>
              <a:gd name="connsiteX42" fmla="*/ 1009990 w 1955593"/>
              <a:gd name="connsiteY42" fmla="*/ 952500 h 1181100"/>
              <a:gd name="connsiteX43" fmla="*/ 952840 w 1955593"/>
              <a:gd name="connsiteY43" fmla="*/ 971550 h 1181100"/>
              <a:gd name="connsiteX44" fmla="*/ 924265 w 1955593"/>
              <a:gd name="connsiteY44" fmla="*/ 981075 h 1181100"/>
              <a:gd name="connsiteX45" fmla="*/ 838540 w 1955593"/>
              <a:gd name="connsiteY45" fmla="*/ 933450 h 1181100"/>
              <a:gd name="connsiteX46" fmla="*/ 809965 w 1955593"/>
              <a:gd name="connsiteY46" fmla="*/ 914400 h 1181100"/>
              <a:gd name="connsiteX47" fmla="*/ 781390 w 1955593"/>
              <a:gd name="connsiteY47" fmla="*/ 895350 h 1181100"/>
              <a:gd name="connsiteX48" fmla="*/ 771865 w 1955593"/>
              <a:gd name="connsiteY48" fmla="*/ 866775 h 1181100"/>
              <a:gd name="connsiteX49" fmla="*/ 714715 w 1955593"/>
              <a:gd name="connsiteY49" fmla="*/ 847725 h 1181100"/>
              <a:gd name="connsiteX50" fmla="*/ 619465 w 1955593"/>
              <a:gd name="connsiteY50" fmla="*/ 866775 h 1181100"/>
              <a:gd name="connsiteX51" fmla="*/ 562315 w 1955593"/>
              <a:gd name="connsiteY51" fmla="*/ 914400 h 1181100"/>
              <a:gd name="connsiteX52" fmla="*/ 533740 w 1955593"/>
              <a:gd name="connsiteY52" fmla="*/ 923925 h 1181100"/>
              <a:gd name="connsiteX53" fmla="*/ 505165 w 1955593"/>
              <a:gd name="connsiteY53" fmla="*/ 952500 h 1181100"/>
              <a:gd name="connsiteX54" fmla="*/ 486115 w 1955593"/>
              <a:gd name="connsiteY54" fmla="*/ 981075 h 1181100"/>
              <a:gd name="connsiteX55" fmla="*/ 428965 w 1955593"/>
              <a:gd name="connsiteY55" fmla="*/ 1019175 h 1181100"/>
              <a:gd name="connsiteX56" fmla="*/ 400390 w 1955593"/>
              <a:gd name="connsiteY56" fmla="*/ 1047750 h 1181100"/>
              <a:gd name="connsiteX57" fmla="*/ 381340 w 1955593"/>
              <a:gd name="connsiteY57" fmla="*/ 1076325 h 1181100"/>
              <a:gd name="connsiteX58" fmla="*/ 352765 w 1955593"/>
              <a:gd name="connsiteY58" fmla="*/ 1085850 h 1181100"/>
              <a:gd name="connsiteX59" fmla="*/ 333715 w 1955593"/>
              <a:gd name="connsiteY59" fmla="*/ 1114425 h 1181100"/>
              <a:gd name="connsiteX60" fmla="*/ 305140 w 1955593"/>
              <a:gd name="connsiteY60" fmla="*/ 1123950 h 1181100"/>
              <a:gd name="connsiteX61" fmla="*/ 276565 w 1955593"/>
              <a:gd name="connsiteY61" fmla="*/ 1143000 h 1181100"/>
              <a:gd name="connsiteX62" fmla="*/ 190840 w 1955593"/>
              <a:gd name="connsiteY62" fmla="*/ 1181100 h 1181100"/>
              <a:gd name="connsiteX63" fmla="*/ 143215 w 1955593"/>
              <a:gd name="connsiteY63" fmla="*/ 1171575 h 1181100"/>
              <a:gd name="connsiteX64" fmla="*/ 57490 w 1955593"/>
              <a:gd name="connsiteY64" fmla="*/ 1104900 h 1181100"/>
              <a:gd name="connsiteX65" fmla="*/ 47965 w 1955593"/>
              <a:gd name="connsiteY65" fmla="*/ 1076325 h 1181100"/>
              <a:gd name="connsiteX66" fmla="*/ 57490 w 1955593"/>
              <a:gd name="connsiteY66" fmla="*/ 962025 h 1181100"/>
              <a:gd name="connsiteX67" fmla="*/ 152740 w 1955593"/>
              <a:gd name="connsiteY67" fmla="*/ 914400 h 1181100"/>
              <a:gd name="connsiteX68" fmla="*/ 238465 w 1955593"/>
              <a:gd name="connsiteY68" fmla="*/ 857250 h 1181100"/>
              <a:gd name="connsiteX69" fmla="*/ 267040 w 1955593"/>
              <a:gd name="connsiteY69" fmla="*/ 838200 h 1181100"/>
              <a:gd name="connsiteX70" fmla="*/ 286090 w 1955593"/>
              <a:gd name="connsiteY70" fmla="*/ 809625 h 1181100"/>
              <a:gd name="connsiteX71" fmla="*/ 257515 w 1955593"/>
              <a:gd name="connsiteY71" fmla="*/ 790575 h 1181100"/>
              <a:gd name="connsiteX72" fmla="*/ 190840 w 1955593"/>
              <a:gd name="connsiteY72" fmla="*/ 809625 h 1181100"/>
              <a:gd name="connsiteX73" fmla="*/ 105115 w 1955593"/>
              <a:gd name="connsiteY73" fmla="*/ 790575 h 1181100"/>
              <a:gd name="connsiteX74" fmla="*/ 76540 w 1955593"/>
              <a:gd name="connsiteY74" fmla="*/ 781050 h 1181100"/>
              <a:gd name="connsiteX75" fmla="*/ 67015 w 1955593"/>
              <a:gd name="connsiteY75" fmla="*/ 752475 h 1181100"/>
              <a:gd name="connsiteX76" fmla="*/ 38440 w 1955593"/>
              <a:gd name="connsiteY76" fmla="*/ 733425 h 1181100"/>
              <a:gd name="connsiteX77" fmla="*/ 19390 w 1955593"/>
              <a:gd name="connsiteY77" fmla="*/ 676275 h 1181100"/>
              <a:gd name="connsiteX78" fmla="*/ 9865 w 1955593"/>
              <a:gd name="connsiteY78" fmla="*/ 647700 h 1181100"/>
              <a:gd name="connsiteX79" fmla="*/ 9865 w 1955593"/>
              <a:gd name="connsiteY79" fmla="*/ 495300 h 1181100"/>
              <a:gd name="connsiteX80" fmla="*/ 19390 w 1955593"/>
              <a:gd name="connsiteY80" fmla="*/ 466725 h 1181100"/>
              <a:gd name="connsiteX81" fmla="*/ 76540 w 1955593"/>
              <a:gd name="connsiteY81" fmla="*/ 428625 h 1181100"/>
              <a:gd name="connsiteX82" fmla="*/ 343240 w 1955593"/>
              <a:gd name="connsiteY82" fmla="*/ 438150 h 1181100"/>
              <a:gd name="connsiteX83" fmla="*/ 600415 w 1955593"/>
              <a:gd name="connsiteY83" fmla="*/ 419100 h 1181100"/>
              <a:gd name="connsiteX84" fmla="*/ 733765 w 1955593"/>
              <a:gd name="connsiteY84" fmla="*/ 409575 h 1181100"/>
              <a:gd name="connsiteX85" fmla="*/ 809965 w 1955593"/>
              <a:gd name="connsiteY85" fmla="*/ 400050 h 1181100"/>
              <a:gd name="connsiteX86" fmla="*/ 876640 w 1955593"/>
              <a:gd name="connsiteY86" fmla="*/ 390525 h 1181100"/>
              <a:gd name="connsiteX87" fmla="*/ 933790 w 1955593"/>
              <a:gd name="connsiteY87" fmla="*/ 37147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55593" h="1181100">
                <a:moveTo>
                  <a:pt x="933790" y="371475"/>
                </a:moveTo>
                <a:cubicBezTo>
                  <a:pt x="951252" y="363538"/>
                  <a:pt x="964856" y="351179"/>
                  <a:pt x="981415" y="342900"/>
                </a:cubicBezTo>
                <a:cubicBezTo>
                  <a:pt x="1010781" y="328217"/>
                  <a:pt x="1059923" y="327133"/>
                  <a:pt x="1086190" y="323850"/>
                </a:cubicBezTo>
                <a:cubicBezTo>
                  <a:pt x="1172893" y="294949"/>
                  <a:pt x="1035955" y="339282"/>
                  <a:pt x="1162390" y="304800"/>
                </a:cubicBezTo>
                <a:cubicBezTo>
                  <a:pt x="1181763" y="299516"/>
                  <a:pt x="1200059" y="290620"/>
                  <a:pt x="1219540" y="285750"/>
                </a:cubicBezTo>
                <a:cubicBezTo>
                  <a:pt x="1338647" y="255973"/>
                  <a:pt x="1190562" y="294029"/>
                  <a:pt x="1286215" y="266700"/>
                </a:cubicBezTo>
                <a:cubicBezTo>
                  <a:pt x="1309510" y="260044"/>
                  <a:pt x="1364488" y="249443"/>
                  <a:pt x="1381465" y="238125"/>
                </a:cubicBezTo>
                <a:lnTo>
                  <a:pt x="1410040" y="219075"/>
                </a:lnTo>
                <a:cubicBezTo>
                  <a:pt x="1426204" y="170584"/>
                  <a:pt x="1406576" y="204066"/>
                  <a:pt x="1448140" y="180975"/>
                </a:cubicBezTo>
                <a:cubicBezTo>
                  <a:pt x="1468154" y="169856"/>
                  <a:pt x="1505290" y="142875"/>
                  <a:pt x="1505290" y="142875"/>
                </a:cubicBezTo>
                <a:cubicBezTo>
                  <a:pt x="1523442" y="115647"/>
                  <a:pt x="1553528" y="66471"/>
                  <a:pt x="1581490" y="57150"/>
                </a:cubicBezTo>
                <a:cubicBezTo>
                  <a:pt x="1591015" y="53975"/>
                  <a:pt x="1601288" y="52501"/>
                  <a:pt x="1610065" y="47625"/>
                </a:cubicBezTo>
                <a:cubicBezTo>
                  <a:pt x="1702850" y="-3922"/>
                  <a:pt x="1630856" y="18615"/>
                  <a:pt x="1705315" y="0"/>
                </a:cubicBezTo>
                <a:cubicBezTo>
                  <a:pt x="1746590" y="3175"/>
                  <a:pt x="1788250" y="3069"/>
                  <a:pt x="1829140" y="9525"/>
                </a:cubicBezTo>
                <a:cubicBezTo>
                  <a:pt x="1848975" y="12657"/>
                  <a:pt x="1867240" y="22225"/>
                  <a:pt x="1886290" y="28575"/>
                </a:cubicBezTo>
                <a:lnTo>
                  <a:pt x="1914865" y="38100"/>
                </a:lnTo>
                <a:cubicBezTo>
                  <a:pt x="1918040" y="47625"/>
                  <a:pt x="1918118" y="58835"/>
                  <a:pt x="1924390" y="66675"/>
                </a:cubicBezTo>
                <a:cubicBezTo>
                  <a:pt x="1931541" y="75614"/>
                  <a:pt x="1950720" y="74500"/>
                  <a:pt x="1952965" y="85725"/>
                </a:cubicBezTo>
                <a:cubicBezTo>
                  <a:pt x="1957985" y="110826"/>
                  <a:pt x="1956338" y="139814"/>
                  <a:pt x="1943440" y="161925"/>
                </a:cubicBezTo>
                <a:cubicBezTo>
                  <a:pt x="1918707" y="204324"/>
                  <a:pt x="1890131" y="193342"/>
                  <a:pt x="1857715" y="209550"/>
                </a:cubicBezTo>
                <a:cubicBezTo>
                  <a:pt x="1847476" y="214670"/>
                  <a:pt x="1839859" y="224580"/>
                  <a:pt x="1829140" y="228600"/>
                </a:cubicBezTo>
                <a:cubicBezTo>
                  <a:pt x="1813981" y="234284"/>
                  <a:pt x="1797134" y="233865"/>
                  <a:pt x="1781515" y="238125"/>
                </a:cubicBezTo>
                <a:cubicBezTo>
                  <a:pt x="1723968" y="253820"/>
                  <a:pt x="1735108" y="250013"/>
                  <a:pt x="1695790" y="276225"/>
                </a:cubicBezTo>
                <a:cubicBezTo>
                  <a:pt x="1689440" y="285750"/>
                  <a:pt x="1685355" y="297262"/>
                  <a:pt x="1676740" y="304800"/>
                </a:cubicBezTo>
                <a:cubicBezTo>
                  <a:pt x="1636430" y="340071"/>
                  <a:pt x="1630262" y="339343"/>
                  <a:pt x="1591015" y="352425"/>
                </a:cubicBezTo>
                <a:lnTo>
                  <a:pt x="1571965" y="409575"/>
                </a:lnTo>
                <a:lnTo>
                  <a:pt x="1562440" y="438150"/>
                </a:lnTo>
                <a:cubicBezTo>
                  <a:pt x="1559265" y="469900"/>
                  <a:pt x="1558795" y="502038"/>
                  <a:pt x="1552915" y="533400"/>
                </a:cubicBezTo>
                <a:cubicBezTo>
                  <a:pt x="1549214" y="553137"/>
                  <a:pt x="1550573" y="579411"/>
                  <a:pt x="1533865" y="590550"/>
                </a:cubicBezTo>
                <a:lnTo>
                  <a:pt x="1505290" y="609600"/>
                </a:lnTo>
                <a:cubicBezTo>
                  <a:pt x="1498940" y="619125"/>
                  <a:pt x="1490889" y="627714"/>
                  <a:pt x="1486240" y="638175"/>
                </a:cubicBezTo>
                <a:cubicBezTo>
                  <a:pt x="1481621" y="648568"/>
                  <a:pt x="1468038" y="711464"/>
                  <a:pt x="1448140" y="723900"/>
                </a:cubicBezTo>
                <a:cubicBezTo>
                  <a:pt x="1431112" y="734543"/>
                  <a:pt x="1410681" y="739012"/>
                  <a:pt x="1390990" y="742950"/>
                </a:cubicBezTo>
                <a:cubicBezTo>
                  <a:pt x="1285895" y="763969"/>
                  <a:pt x="1326457" y="751761"/>
                  <a:pt x="1267165" y="771525"/>
                </a:cubicBezTo>
                <a:cubicBezTo>
                  <a:pt x="1244940" y="768350"/>
                  <a:pt x="1222635" y="765691"/>
                  <a:pt x="1200490" y="762000"/>
                </a:cubicBezTo>
                <a:cubicBezTo>
                  <a:pt x="1176920" y="758072"/>
                  <a:pt x="1138740" y="749800"/>
                  <a:pt x="1114765" y="742950"/>
                </a:cubicBezTo>
                <a:cubicBezTo>
                  <a:pt x="1105111" y="740192"/>
                  <a:pt x="1095715" y="736600"/>
                  <a:pt x="1086190" y="733425"/>
                </a:cubicBezTo>
                <a:cubicBezTo>
                  <a:pt x="1083015" y="723900"/>
                  <a:pt x="1076665" y="694810"/>
                  <a:pt x="1076665" y="704850"/>
                </a:cubicBezTo>
                <a:cubicBezTo>
                  <a:pt x="1076665" y="743329"/>
                  <a:pt x="1093419" y="783686"/>
                  <a:pt x="1105240" y="819150"/>
                </a:cubicBezTo>
                <a:lnTo>
                  <a:pt x="1114765" y="847725"/>
                </a:lnTo>
                <a:cubicBezTo>
                  <a:pt x="1111590" y="863600"/>
                  <a:pt x="1109167" y="879644"/>
                  <a:pt x="1105240" y="895350"/>
                </a:cubicBezTo>
                <a:cubicBezTo>
                  <a:pt x="1102805" y="905090"/>
                  <a:pt x="1103885" y="918089"/>
                  <a:pt x="1095715" y="923925"/>
                </a:cubicBezTo>
                <a:lnTo>
                  <a:pt x="1009990" y="952500"/>
                </a:lnTo>
                <a:lnTo>
                  <a:pt x="952840" y="971550"/>
                </a:lnTo>
                <a:lnTo>
                  <a:pt x="924265" y="981075"/>
                </a:lnTo>
                <a:cubicBezTo>
                  <a:pt x="873970" y="964310"/>
                  <a:pt x="904044" y="977119"/>
                  <a:pt x="838540" y="933450"/>
                </a:cubicBezTo>
                <a:lnTo>
                  <a:pt x="809965" y="914400"/>
                </a:lnTo>
                <a:lnTo>
                  <a:pt x="781390" y="895350"/>
                </a:lnTo>
                <a:cubicBezTo>
                  <a:pt x="778215" y="885825"/>
                  <a:pt x="780035" y="872611"/>
                  <a:pt x="771865" y="866775"/>
                </a:cubicBezTo>
                <a:cubicBezTo>
                  <a:pt x="755525" y="855103"/>
                  <a:pt x="714715" y="847725"/>
                  <a:pt x="714715" y="847725"/>
                </a:cubicBezTo>
                <a:cubicBezTo>
                  <a:pt x="690144" y="851235"/>
                  <a:pt x="646064" y="853475"/>
                  <a:pt x="619465" y="866775"/>
                </a:cubicBezTo>
                <a:cubicBezTo>
                  <a:pt x="557139" y="897938"/>
                  <a:pt x="625512" y="872269"/>
                  <a:pt x="562315" y="914400"/>
                </a:cubicBezTo>
                <a:cubicBezTo>
                  <a:pt x="553961" y="919969"/>
                  <a:pt x="543265" y="920750"/>
                  <a:pt x="533740" y="923925"/>
                </a:cubicBezTo>
                <a:cubicBezTo>
                  <a:pt x="524215" y="933450"/>
                  <a:pt x="513789" y="942152"/>
                  <a:pt x="505165" y="952500"/>
                </a:cubicBezTo>
                <a:cubicBezTo>
                  <a:pt x="497836" y="961294"/>
                  <a:pt x="494730" y="973537"/>
                  <a:pt x="486115" y="981075"/>
                </a:cubicBezTo>
                <a:cubicBezTo>
                  <a:pt x="468885" y="996152"/>
                  <a:pt x="445154" y="1002986"/>
                  <a:pt x="428965" y="1019175"/>
                </a:cubicBezTo>
                <a:cubicBezTo>
                  <a:pt x="419440" y="1028700"/>
                  <a:pt x="409014" y="1037402"/>
                  <a:pt x="400390" y="1047750"/>
                </a:cubicBezTo>
                <a:cubicBezTo>
                  <a:pt x="393061" y="1056544"/>
                  <a:pt x="390279" y="1069174"/>
                  <a:pt x="381340" y="1076325"/>
                </a:cubicBezTo>
                <a:cubicBezTo>
                  <a:pt x="373500" y="1082597"/>
                  <a:pt x="362290" y="1082675"/>
                  <a:pt x="352765" y="1085850"/>
                </a:cubicBezTo>
                <a:cubicBezTo>
                  <a:pt x="346415" y="1095375"/>
                  <a:pt x="342654" y="1107274"/>
                  <a:pt x="333715" y="1114425"/>
                </a:cubicBezTo>
                <a:cubicBezTo>
                  <a:pt x="325875" y="1120697"/>
                  <a:pt x="314120" y="1119460"/>
                  <a:pt x="305140" y="1123950"/>
                </a:cubicBezTo>
                <a:cubicBezTo>
                  <a:pt x="294901" y="1129070"/>
                  <a:pt x="287026" y="1138351"/>
                  <a:pt x="276565" y="1143000"/>
                </a:cubicBezTo>
                <a:cubicBezTo>
                  <a:pt x="174550" y="1188340"/>
                  <a:pt x="255509" y="1137987"/>
                  <a:pt x="190840" y="1181100"/>
                </a:cubicBezTo>
                <a:cubicBezTo>
                  <a:pt x="174965" y="1177925"/>
                  <a:pt x="157953" y="1178274"/>
                  <a:pt x="143215" y="1171575"/>
                </a:cubicBezTo>
                <a:cubicBezTo>
                  <a:pt x="101441" y="1152587"/>
                  <a:pt x="86614" y="1134024"/>
                  <a:pt x="57490" y="1104900"/>
                </a:cubicBezTo>
                <a:cubicBezTo>
                  <a:pt x="54315" y="1095375"/>
                  <a:pt x="47965" y="1086365"/>
                  <a:pt x="47965" y="1076325"/>
                </a:cubicBezTo>
                <a:cubicBezTo>
                  <a:pt x="47965" y="1038093"/>
                  <a:pt x="42166" y="997052"/>
                  <a:pt x="57490" y="962025"/>
                </a:cubicBezTo>
                <a:cubicBezTo>
                  <a:pt x="71417" y="930192"/>
                  <a:pt x="123370" y="921742"/>
                  <a:pt x="152740" y="914400"/>
                </a:cubicBezTo>
                <a:lnTo>
                  <a:pt x="238465" y="857250"/>
                </a:lnTo>
                <a:lnTo>
                  <a:pt x="267040" y="838200"/>
                </a:lnTo>
                <a:cubicBezTo>
                  <a:pt x="273390" y="828675"/>
                  <a:pt x="288335" y="820850"/>
                  <a:pt x="286090" y="809625"/>
                </a:cubicBezTo>
                <a:cubicBezTo>
                  <a:pt x="283845" y="798400"/>
                  <a:pt x="268848" y="792194"/>
                  <a:pt x="257515" y="790575"/>
                </a:cubicBezTo>
                <a:cubicBezTo>
                  <a:pt x="249143" y="789379"/>
                  <a:pt x="201563" y="806051"/>
                  <a:pt x="190840" y="809625"/>
                </a:cubicBezTo>
                <a:cubicBezTo>
                  <a:pt x="158104" y="803078"/>
                  <a:pt x="136502" y="799543"/>
                  <a:pt x="105115" y="790575"/>
                </a:cubicBezTo>
                <a:cubicBezTo>
                  <a:pt x="95461" y="787817"/>
                  <a:pt x="86065" y="784225"/>
                  <a:pt x="76540" y="781050"/>
                </a:cubicBezTo>
                <a:cubicBezTo>
                  <a:pt x="73365" y="771525"/>
                  <a:pt x="73287" y="760315"/>
                  <a:pt x="67015" y="752475"/>
                </a:cubicBezTo>
                <a:cubicBezTo>
                  <a:pt x="59864" y="743536"/>
                  <a:pt x="44507" y="743133"/>
                  <a:pt x="38440" y="733425"/>
                </a:cubicBezTo>
                <a:cubicBezTo>
                  <a:pt x="27797" y="716397"/>
                  <a:pt x="25740" y="695325"/>
                  <a:pt x="19390" y="676275"/>
                </a:cubicBezTo>
                <a:lnTo>
                  <a:pt x="9865" y="647700"/>
                </a:lnTo>
                <a:cubicBezTo>
                  <a:pt x="-1563" y="567705"/>
                  <a:pt x="-4909" y="583947"/>
                  <a:pt x="9865" y="495300"/>
                </a:cubicBezTo>
                <a:cubicBezTo>
                  <a:pt x="11516" y="485396"/>
                  <a:pt x="12290" y="473825"/>
                  <a:pt x="19390" y="466725"/>
                </a:cubicBezTo>
                <a:cubicBezTo>
                  <a:pt x="35579" y="450536"/>
                  <a:pt x="76540" y="428625"/>
                  <a:pt x="76540" y="428625"/>
                </a:cubicBezTo>
                <a:cubicBezTo>
                  <a:pt x="165440" y="431800"/>
                  <a:pt x="254298" y="439767"/>
                  <a:pt x="343240" y="438150"/>
                </a:cubicBezTo>
                <a:cubicBezTo>
                  <a:pt x="429186" y="436587"/>
                  <a:pt x="514684" y="425373"/>
                  <a:pt x="600415" y="419100"/>
                </a:cubicBezTo>
                <a:cubicBezTo>
                  <a:pt x="644859" y="415848"/>
                  <a:pt x="689546" y="415102"/>
                  <a:pt x="733765" y="409575"/>
                </a:cubicBezTo>
                <a:lnTo>
                  <a:pt x="809965" y="400050"/>
                </a:lnTo>
                <a:cubicBezTo>
                  <a:pt x="832219" y="397083"/>
                  <a:pt x="854246" y="392125"/>
                  <a:pt x="876640" y="390525"/>
                </a:cubicBezTo>
                <a:cubicBezTo>
                  <a:pt x="898809" y="388942"/>
                  <a:pt x="916328" y="379412"/>
                  <a:pt x="933790" y="37147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7E9E6-128B-4876-9063-0E3AAA2D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Handover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A9AC61-2E52-4D0D-989A-BFAADFCF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477"/>
            <a:ext cx="10515600" cy="442179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8-8.30am meeting</a:t>
            </a:r>
          </a:p>
          <a:p>
            <a:r>
              <a:rPr lang="en-GB" dirty="0"/>
              <a:t>Led by neurosurgical registrar </a:t>
            </a:r>
          </a:p>
          <a:p>
            <a:r>
              <a:rPr lang="en-GB" dirty="0"/>
              <a:t>Attended by neurosurgical consultants/registrars/juniors, nurses, flow co-ordinator, AHPs, pharmacist, students</a:t>
            </a:r>
          </a:p>
          <a:p>
            <a:r>
              <a:rPr lang="en-GB" dirty="0"/>
              <a:t>Plans made for referred patients</a:t>
            </a:r>
          </a:p>
          <a:p>
            <a:r>
              <a:rPr lang="en-GB" dirty="0"/>
              <a:t>8.30 meeting going through inpatients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Interprofessional team intervention: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Communication intervention, crew resource management, case management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Interprofessional learning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Outcome for Mr S: admit for MRI, discuss at MDT, consider awake craniotomy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FC8D4E-09F4-4E57-A017-8EA1616F4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5" b="15537"/>
          <a:stretch/>
        </p:blipFill>
        <p:spPr>
          <a:xfrm>
            <a:off x="9083901" y="0"/>
            <a:ext cx="3108099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0563B-614D-4CD5-88B6-B4A761B7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DC68FF-9A2D-424A-84A3-2428CC2ED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Side track</a:t>
            </a:r>
          </a:p>
          <a:p>
            <a:r>
              <a:rPr lang="en-GB" dirty="0"/>
              <a:t>Focus on scans</a:t>
            </a:r>
          </a:p>
          <a:p>
            <a:r>
              <a:rPr lang="en-GB" dirty="0"/>
              <a:t>Doctor led</a:t>
            </a:r>
          </a:p>
          <a:p>
            <a:r>
              <a:rPr lang="en-GB" dirty="0"/>
              <a:t>Busy time – admissions to clerk in, surgical brief to attend (8.20),</a:t>
            </a:r>
          </a:p>
          <a:p>
            <a:r>
              <a:rPr lang="en-GB" dirty="0"/>
              <a:t>Outcomes not recorded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C7F4EC-C4A3-47B3-9BCC-B0DBF7CF6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5" b="15537"/>
          <a:stretch/>
        </p:blipFill>
        <p:spPr>
          <a:xfrm>
            <a:off x="9083901" y="0"/>
            <a:ext cx="3108099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720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journey – Mr S</vt:lpstr>
      <vt:lpstr>PowerPoint Presentation</vt:lpstr>
      <vt:lpstr>Handover</vt:lpstr>
      <vt:lpstr>PowerPoint Presentation</vt:lpstr>
      <vt:lpstr>Neuro-oncology MDT</vt:lpstr>
      <vt:lpstr>PowerPoint Presentation</vt:lpstr>
      <vt:lpstr>PowerPoint Presentation</vt:lpstr>
      <vt:lpstr>PowerPoint Presentation</vt:lpstr>
      <vt:lpstr>Awake Craniotomy Surgery</vt:lpstr>
      <vt:lpstr>WHO Surgical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Post-op</vt:lpstr>
      <vt:lpstr>Challenges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Apsara</cp:lastModifiedBy>
  <cp:revision>58</cp:revision>
  <dcterms:created xsi:type="dcterms:W3CDTF">2018-07-09T20:44:35Z</dcterms:created>
  <dcterms:modified xsi:type="dcterms:W3CDTF">2018-07-23T08:12:13Z</dcterms:modified>
</cp:coreProperties>
</file>